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Montserrat SemiBold"/>
      <p:regular r:id="rId49"/>
      <p:bold r:id="rId50"/>
      <p:italic r:id="rId51"/>
      <p:boldItalic r:id="rId52"/>
    </p:embeddedFont>
    <p:embeddedFont>
      <p:font typeface="Roboto"/>
      <p:regular r:id="rId53"/>
      <p:bold r:id="rId54"/>
      <p:italic r:id="rId55"/>
      <p:boldItalic r:id="rId56"/>
    </p:embeddedFont>
    <p:embeddedFont>
      <p:font typeface="Montserrat"/>
      <p:regular r:id="rId57"/>
      <p:bold r:id="rId58"/>
      <p:italic r:id="rId59"/>
      <p:boldItalic r:id="rId60"/>
    </p:embeddedFont>
    <p:embeddedFont>
      <p:font typeface="Open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5" roundtripDataSignature="AMtx7mhbCbjxX2YnWwTej2eUA3coBOpD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MontserratSemiBo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OpenSans-bold.fntdata"/><Relationship Id="rId61" Type="http://schemas.openxmlformats.org/officeDocument/2006/relationships/font" Target="fonts/OpenSans-regular.fntdata"/><Relationship Id="rId20" Type="http://schemas.openxmlformats.org/officeDocument/2006/relationships/slide" Target="slides/slide16.xml"/><Relationship Id="rId64" Type="http://schemas.openxmlformats.org/officeDocument/2006/relationships/font" Target="fonts/OpenSans-boldItalic.fntdata"/><Relationship Id="rId63" Type="http://schemas.openxmlformats.org/officeDocument/2006/relationships/font" Target="fonts/OpenSans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65" Type="http://customschemas.google.com/relationships/presentationmetadata" Target="meta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SemiBold-italic.fntdata"/><Relationship Id="rId50" Type="http://schemas.openxmlformats.org/officeDocument/2006/relationships/font" Target="fonts/MontserratSemiBold-bold.fntdata"/><Relationship Id="rId53" Type="http://schemas.openxmlformats.org/officeDocument/2006/relationships/font" Target="fonts/Roboto-regular.fntdata"/><Relationship Id="rId52" Type="http://schemas.openxmlformats.org/officeDocument/2006/relationships/font" Target="fonts/MontserratSemiBold-boldItalic.fntdata"/><Relationship Id="rId11" Type="http://schemas.openxmlformats.org/officeDocument/2006/relationships/slide" Target="slides/slide7.xml"/><Relationship Id="rId55" Type="http://schemas.openxmlformats.org/officeDocument/2006/relationships/font" Target="fonts/Roboto-italic.fntdata"/><Relationship Id="rId10" Type="http://schemas.openxmlformats.org/officeDocument/2006/relationships/slide" Target="slides/slide6.xml"/><Relationship Id="rId54" Type="http://schemas.openxmlformats.org/officeDocument/2006/relationships/font" Target="fonts/Roboto-bold.fntdata"/><Relationship Id="rId13" Type="http://schemas.openxmlformats.org/officeDocument/2006/relationships/slide" Target="slides/slide9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10.xml"/><Relationship Id="rId58" Type="http://schemas.openxmlformats.org/officeDocument/2006/relationships/font" Target="fonts/Montserra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b5992866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b5992866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b5992866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b5992866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b5992866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b5992866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9886fd11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9886fd11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9886fd11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9886fd11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9886fd11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9886fd11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9886fd11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9886fd11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9886fd11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9886fd11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9886fd11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9886fd11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886fd11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886fd11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9886fd1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9886fd1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9e2592d0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9e2592d0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9e2592d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9e2592d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b5992866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b5992866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9886fd11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9886fd11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9886fd11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9886fd11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9886fd11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9886fd11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40d76641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40d76641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40d7664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40d7664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0d76641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0d76641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0d76641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0d76641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9886fd11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9886fd11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0d76641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0d76641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40d76641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40d76641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40d76641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40d76641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40d76641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40d76641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b5992866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ab5992866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0d76641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0d76641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40d76641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40d76641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40d76641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40d76641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40d76641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40d76641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40d76641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40d76641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40d76641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40d76641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9e2592d0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a9e2592d0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9e2592d0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9e2592d0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a9e2592d0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a9e2592d0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9e2592d0a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9e2592d0a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9e2592d0a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a9e2592d0a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9886fd11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9886fd11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b119590e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b119590e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b119590e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b119590e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b119590e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b119590e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b599286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b599286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ctrTitle"/>
          </p:nvPr>
        </p:nvSpPr>
        <p:spPr>
          <a:xfrm>
            <a:off x="766538" y="1146329"/>
            <a:ext cx="76110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SemiBold"/>
              <a:buNone/>
              <a:defRPr b="0" sz="4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4"/>
          <p:cNvSpPr txBox="1"/>
          <p:nvPr>
            <p:ph idx="1" type="subTitle"/>
          </p:nvPr>
        </p:nvSpPr>
        <p:spPr>
          <a:xfrm>
            <a:off x="311700" y="2124029"/>
            <a:ext cx="85206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14"/>
          <p:cNvSpPr txBox="1"/>
          <p:nvPr>
            <p:ph idx="2" type="subTitle"/>
          </p:nvPr>
        </p:nvSpPr>
        <p:spPr>
          <a:xfrm>
            <a:off x="1924588" y="2838942"/>
            <a:ext cx="53568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4" name="Google Shape;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6850" y="4154849"/>
            <a:ext cx="1070299" cy="45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15"/>
          <p:cNvSpPr txBox="1"/>
          <p:nvPr>
            <p:ph idx="1" type="body"/>
          </p:nvPr>
        </p:nvSpPr>
        <p:spPr>
          <a:xfrm>
            <a:off x="1053450" y="1760250"/>
            <a:ext cx="31548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800"/>
              <a:buChar char="—"/>
              <a:def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/>
          <p:nvPr>
            <p:ph type="title"/>
          </p:nvPr>
        </p:nvSpPr>
        <p:spPr>
          <a:xfrm>
            <a:off x="455425" y="1675863"/>
            <a:ext cx="5518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3617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rgbClr val="EA3617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luajit.org/dynasm.html" TargetMode="External"/><Relationship Id="rId4" Type="http://schemas.openxmlformats.org/officeDocument/2006/relationships/hyperlink" Target="https://luajit.org/dynasm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attributes_v2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named_params" TargetMode="External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nullsafe_operator" TargetMode="External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match_expression_v2" TargetMode="External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throw_expression" TargetMode="External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non-capturing_catches" TargetMode="External"/><Relationship Id="rId5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trailing_comma_in_parameter_list" TargetMode="External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www.jetbrains.com/lp/php-25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concatenation_precedence" TargetMode="External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always_enable_json" TargetMode="External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Relationship Id="rId5" Type="http://schemas.openxmlformats.org/officeDocument/2006/relationships/hyperlink" Target="https://wiki.php.net/rfc/union_types_v2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mixed_type_v2" TargetMode="External"/><Relationship Id="rId5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static_return_type" TargetMode="External"/><Relationship Id="rId5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stringable" TargetMode="External"/><Relationship Id="rId5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constructor_promotion" TargetMode="External"/><Relationship Id="rId5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inheritance_private_methods" TargetMode="External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class_name_literal_on_object" TargetMode="External"/><Relationship Id="rId5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abstract_trait_method_validation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weak_maps" TargetMode="External"/><Relationship Id="rId5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token_as_object" TargetMode="External"/><Relationship Id="rId5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str_contains" TargetMode="External"/><Relationship Id="rId5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add_str_starts_with_and_ends_with_functions" TargetMode="External"/><Relationship Id="rId5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get_debug_type" TargetMode="External"/><Relationship Id="rId5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php/php-src/blob/PHP-8.0/UPGRADING#L20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engine_warnings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hyperlink" Target="https://wiki.php.net/rfc/ji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/>
          <p:nvPr>
            <p:ph type="ctrTitle"/>
          </p:nvPr>
        </p:nvSpPr>
        <p:spPr>
          <a:xfrm>
            <a:off x="766488" y="1753654"/>
            <a:ext cx="76110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500"/>
              <a:t>Introduction to </a:t>
            </a:r>
            <a:r>
              <a:rPr lang="en" sz="4500">
                <a:solidFill>
                  <a:srgbClr val="EA3617"/>
                </a:solidFill>
              </a:rPr>
              <a:t>PHP </a:t>
            </a:r>
            <a:r>
              <a:rPr lang="en" sz="4500">
                <a:solidFill>
                  <a:srgbClr val="EA3617"/>
                </a:solidFill>
              </a:rPr>
              <a:t>8</a:t>
            </a:r>
            <a:endParaRPr sz="4500"/>
          </a:p>
        </p:txBody>
      </p:sp>
      <p:sp>
        <p:nvSpPr>
          <p:cNvPr id="56" name="Google Shape;56;p1"/>
          <p:cNvSpPr txBox="1"/>
          <p:nvPr/>
        </p:nvSpPr>
        <p:spPr>
          <a:xfrm>
            <a:off x="3396600" y="2880200"/>
            <a:ext cx="2350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Temuri Takalandze</a:t>
            </a:r>
            <a:endParaRPr b="0" i="0" sz="16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4252325" y="3247175"/>
            <a:ext cx="916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" sz="1200" u="none" cap="none" strike="noStrike">
                <a:solidFill>
                  <a:srgbClr val="EA361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@ABGEO</a:t>
            </a:r>
            <a:endParaRPr b="0" i="0" sz="1200" u="none" cap="none" strike="noStrike">
              <a:solidFill>
                <a:srgbClr val="787C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9475" y="3353500"/>
            <a:ext cx="180250" cy="1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b5992866d_0_93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Preloading</a:t>
            </a:r>
            <a:endParaRPr/>
          </a:p>
        </p:txBody>
      </p:sp>
      <p:sp>
        <p:nvSpPr>
          <p:cNvPr id="122" name="Google Shape;122;gab5992866d_0_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gab5992866d_0_93"/>
          <p:cNvSpPr txBox="1"/>
          <p:nvPr/>
        </p:nvSpPr>
        <p:spPr>
          <a:xfrm>
            <a:off x="1053450" y="1337950"/>
            <a:ext cx="7174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Allows you to tell PHP FPM to parse your codebase, transform it into Opcodes and cache them even before you execute anything.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b5992866d_0_11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JIT Compiler</a:t>
            </a:r>
            <a:endParaRPr/>
          </a:p>
        </p:txBody>
      </p:sp>
      <p:sp>
        <p:nvSpPr>
          <p:cNvPr id="129" name="Google Shape;129;gab5992866d_0_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gab5992866d_0_11"/>
          <p:cNvSpPr txBox="1"/>
          <p:nvPr/>
        </p:nvSpPr>
        <p:spPr>
          <a:xfrm>
            <a:off x="1053450" y="1053900"/>
            <a:ext cx="74190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Even if opcodes are in the form of low-level intermediate representation, they still have to be compiled into machine code.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JIT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uses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DynASM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(Dynamic Assembler for code generation engines) to generate native code directly from PHP byte-code.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With JIT enabled, the code wouldn’t be run by the Zend VM, but by the CPU itself, and this would improve speed in calculation.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b5992866d_0_37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JIT Compiler</a:t>
            </a:r>
            <a:endParaRPr/>
          </a:p>
        </p:txBody>
      </p:sp>
      <p:sp>
        <p:nvSpPr>
          <p:cNvPr id="136" name="Google Shape;136;gab5992866d_0_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gab5992866d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825" y="589625"/>
            <a:ext cx="2725724" cy="38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9886fd11c_0_97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Attributes</a:t>
            </a:r>
            <a:endParaRPr/>
          </a:p>
        </p:txBody>
      </p:sp>
      <p:pic>
        <p:nvPicPr>
          <p:cNvPr id="143" name="Google Shape;143;ga9886fd11c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a9886fd11c_0_97"/>
          <p:cNvSpPr txBox="1"/>
          <p:nvPr/>
        </p:nvSpPr>
        <p:spPr>
          <a:xfrm>
            <a:off x="1467750" y="825438"/>
            <a:ext cx="3389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https://wiki.php.net/rfc/attributes_v2</a:t>
            </a:r>
            <a:endParaRPr/>
          </a:p>
        </p:txBody>
      </p:sp>
      <p:pic>
        <p:nvPicPr>
          <p:cNvPr id="145" name="Google Shape;145;ga9886fd11c_0_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401" y="1242475"/>
            <a:ext cx="4121024" cy="320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a9886fd11c_0_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7150" y="1344625"/>
            <a:ext cx="4001548" cy="299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a9886fd11c_0_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9886fd11c_0_107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Named arguments</a:t>
            </a:r>
            <a:endParaRPr/>
          </a:p>
        </p:txBody>
      </p:sp>
      <p:pic>
        <p:nvPicPr>
          <p:cNvPr id="153" name="Google Shape;153;ga9886fd11c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a9886fd11c_0_107"/>
          <p:cNvSpPr txBox="1"/>
          <p:nvPr/>
        </p:nvSpPr>
        <p:spPr>
          <a:xfrm>
            <a:off x="1467750" y="825438"/>
            <a:ext cx="3389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https://wiki.php.net/rfc/named_params</a:t>
            </a:r>
            <a:endParaRPr/>
          </a:p>
        </p:txBody>
      </p:sp>
      <p:pic>
        <p:nvPicPr>
          <p:cNvPr id="155" name="Google Shape;155;ga9886fd11c_0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325" y="1355475"/>
            <a:ext cx="7238724" cy="30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a9886fd11c_0_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9886fd11c_0_76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nullsafe</a:t>
            </a:r>
            <a:r>
              <a:rPr lang="en"/>
              <a:t> operator</a:t>
            </a:r>
            <a:endParaRPr/>
          </a:p>
        </p:txBody>
      </p:sp>
      <p:pic>
        <p:nvPicPr>
          <p:cNvPr id="162" name="Google Shape;162;ga9886fd11c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a9886fd11c_0_76"/>
          <p:cNvSpPr txBox="1"/>
          <p:nvPr/>
        </p:nvSpPr>
        <p:spPr>
          <a:xfrm>
            <a:off x="1467750" y="825438"/>
            <a:ext cx="3389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https://wiki.php.net/rfc/nullsafe_operator</a:t>
            </a:r>
            <a:endParaRPr/>
          </a:p>
        </p:txBody>
      </p:sp>
      <p:pic>
        <p:nvPicPr>
          <p:cNvPr id="164" name="Google Shape;164;ga9886fd11c_0_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675" y="1537500"/>
            <a:ext cx="8002551" cy="2525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a9886fd11c_0_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9886fd11c_0_119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 expression</a:t>
            </a:r>
            <a:endParaRPr/>
          </a:p>
        </p:txBody>
      </p:sp>
      <p:pic>
        <p:nvPicPr>
          <p:cNvPr id="171" name="Google Shape;171;ga9886fd11c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a9886fd11c_0_119"/>
          <p:cNvSpPr txBox="1"/>
          <p:nvPr/>
        </p:nvSpPr>
        <p:spPr>
          <a:xfrm>
            <a:off x="1467750" y="825450"/>
            <a:ext cx="40047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https://wiki.php.net/rfc/match_expression_v2</a:t>
            </a:r>
            <a:endParaRPr/>
          </a:p>
        </p:txBody>
      </p:sp>
      <p:pic>
        <p:nvPicPr>
          <p:cNvPr id="173" name="Google Shape;173;ga9886fd11c_0_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49" y="1300825"/>
            <a:ext cx="4976898" cy="305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a9886fd11c_0_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9886fd11c_0_137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Throw expression</a:t>
            </a:r>
            <a:endParaRPr/>
          </a:p>
        </p:txBody>
      </p:sp>
      <p:pic>
        <p:nvPicPr>
          <p:cNvPr id="180" name="Google Shape;180;ga9886fd11c_0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a9886fd11c_0_137"/>
          <p:cNvSpPr txBox="1"/>
          <p:nvPr/>
        </p:nvSpPr>
        <p:spPr>
          <a:xfrm>
            <a:off x="1467750" y="825450"/>
            <a:ext cx="40047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https://wiki.php.net/rfc/throw_expression</a:t>
            </a:r>
            <a:endParaRPr/>
          </a:p>
        </p:txBody>
      </p:sp>
      <p:pic>
        <p:nvPicPr>
          <p:cNvPr id="182" name="Google Shape;182;ga9886fd11c_0_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024" y="1284583"/>
            <a:ext cx="7523849" cy="290339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a9886fd11c_0_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886fd11c_0_147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Non-capturing catches</a:t>
            </a:r>
            <a:endParaRPr/>
          </a:p>
        </p:txBody>
      </p:sp>
      <p:pic>
        <p:nvPicPr>
          <p:cNvPr id="189" name="Google Shape;189;ga9886fd11c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a9886fd11c_0_147"/>
          <p:cNvSpPr txBox="1"/>
          <p:nvPr/>
        </p:nvSpPr>
        <p:spPr>
          <a:xfrm>
            <a:off x="1467750" y="825450"/>
            <a:ext cx="40047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https://wiki.php.net/rfc/non-capturing_catches</a:t>
            </a:r>
            <a:endParaRPr/>
          </a:p>
        </p:txBody>
      </p:sp>
      <p:pic>
        <p:nvPicPr>
          <p:cNvPr id="191" name="Google Shape;191;ga9886fd11c_0_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51" y="1271950"/>
            <a:ext cx="5625126" cy="31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9886fd11c_0_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9886fd11c_0_157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Trailing comma in parameter lists</a:t>
            </a:r>
            <a:endParaRPr/>
          </a:p>
        </p:txBody>
      </p:sp>
      <p:pic>
        <p:nvPicPr>
          <p:cNvPr id="198" name="Google Shape;198;ga9886fd11c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a9886fd11c_0_157"/>
          <p:cNvSpPr txBox="1"/>
          <p:nvPr/>
        </p:nvSpPr>
        <p:spPr>
          <a:xfrm>
            <a:off x="1467750" y="825450"/>
            <a:ext cx="4906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https://wiki.php.net/rfc/trailing_comma_in_parameter_list</a:t>
            </a:r>
            <a:endParaRPr/>
          </a:p>
        </p:txBody>
      </p:sp>
      <p:pic>
        <p:nvPicPr>
          <p:cNvPr id="200" name="Google Shape;200;ga9886fd11c_0_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51" y="1265225"/>
            <a:ext cx="3334874" cy="306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a9886fd11c_0_1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9886fd11c_0_5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pic>
        <p:nvPicPr>
          <p:cNvPr id="64" name="Google Shape;64;ga9886fd11c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050" y="1691663"/>
            <a:ext cx="8110100" cy="176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a9886fd11c_0_5"/>
          <p:cNvSpPr txBox="1"/>
          <p:nvPr/>
        </p:nvSpPr>
        <p:spPr>
          <a:xfrm>
            <a:off x="911050" y="3666800"/>
            <a:ext cx="33135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https://www.jetbrains.com/lp/php-25/</a:t>
            </a:r>
            <a:endParaRPr/>
          </a:p>
        </p:txBody>
      </p:sp>
      <p:sp>
        <p:nvSpPr>
          <p:cNvPr id="66" name="Google Shape;66;ga9886fd11c_0_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9e2592d0a_1_20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Concatenation precedence</a:t>
            </a:r>
            <a:endParaRPr/>
          </a:p>
        </p:txBody>
      </p:sp>
      <p:pic>
        <p:nvPicPr>
          <p:cNvPr id="207" name="Google Shape;207;ga9e2592d0a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a9e2592d0a_1_20"/>
          <p:cNvSpPr txBox="1"/>
          <p:nvPr/>
        </p:nvSpPr>
        <p:spPr>
          <a:xfrm>
            <a:off x="1467750" y="825450"/>
            <a:ext cx="49998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https://wiki.php.net/rfc/concatenation_precedence</a:t>
            </a:r>
            <a:endParaRPr/>
          </a:p>
        </p:txBody>
      </p:sp>
      <p:pic>
        <p:nvPicPr>
          <p:cNvPr id="209" name="Google Shape;209;ga9e2592d0a_1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50" y="1310275"/>
            <a:ext cx="3622527" cy="31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a9e2592d0a_1_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9e2592d0a_0_0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ext-json</a:t>
            </a:r>
            <a:r>
              <a:rPr lang="en"/>
              <a:t> always available</a:t>
            </a:r>
            <a:endParaRPr/>
          </a:p>
        </p:txBody>
      </p:sp>
      <p:pic>
        <p:nvPicPr>
          <p:cNvPr id="216" name="Google Shape;216;ga9e2592d0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a9e2592d0a_0_0"/>
          <p:cNvSpPr txBox="1"/>
          <p:nvPr/>
        </p:nvSpPr>
        <p:spPr>
          <a:xfrm>
            <a:off x="1467750" y="825450"/>
            <a:ext cx="4906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https://wiki.php.net/rfc/always_enable_json</a:t>
            </a:r>
            <a:endParaRPr/>
          </a:p>
        </p:txBody>
      </p:sp>
      <p:grpSp>
        <p:nvGrpSpPr>
          <p:cNvPr id="218" name="Google Shape;218;ga9e2592d0a_0_0"/>
          <p:cNvGrpSpPr/>
          <p:nvPr/>
        </p:nvGrpSpPr>
        <p:grpSpPr>
          <a:xfrm>
            <a:off x="1352625" y="1809112"/>
            <a:ext cx="5560451" cy="1982476"/>
            <a:chOff x="1352625" y="1809112"/>
            <a:chExt cx="5560451" cy="1982476"/>
          </a:xfrm>
        </p:grpSpPr>
        <p:pic>
          <p:nvPicPr>
            <p:cNvPr id="219" name="Google Shape;219;ga9e2592d0a_0_0"/>
            <p:cNvPicPr preferRelativeResize="0"/>
            <p:nvPr/>
          </p:nvPicPr>
          <p:blipFill rotWithShape="1">
            <a:blip r:embed="rId5">
              <a:alphaModFix/>
            </a:blip>
            <a:srcRect b="15394" l="0" r="0" t="52215"/>
            <a:stretch/>
          </p:blipFill>
          <p:spPr>
            <a:xfrm>
              <a:off x="1352625" y="1809112"/>
              <a:ext cx="5560451" cy="198247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12840000" dist="66675">
                <a:srgbClr val="000000">
                  <a:alpha val="69000"/>
                </a:srgbClr>
              </a:outerShdw>
            </a:effectLst>
          </p:spPr>
        </p:pic>
        <p:cxnSp>
          <p:nvCxnSpPr>
            <p:cNvPr id="220" name="Google Shape;220;ga9e2592d0a_0_0"/>
            <p:cNvCxnSpPr/>
            <p:nvPr/>
          </p:nvCxnSpPr>
          <p:spPr>
            <a:xfrm>
              <a:off x="2213500" y="2430975"/>
              <a:ext cx="1319700" cy="0"/>
            </a:xfrm>
            <a:prstGeom prst="straightConnector1">
              <a:avLst/>
            </a:prstGeom>
            <a:noFill/>
            <a:ln cap="flat" cmpd="sng" w="38100">
              <a:solidFill>
                <a:srgbClr val="EA361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1" name="Google Shape;221;ga9e2592d0a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b5992866d_0_102"/>
          <p:cNvSpPr txBox="1"/>
          <p:nvPr>
            <p:ph type="title"/>
          </p:nvPr>
        </p:nvSpPr>
        <p:spPr>
          <a:xfrm>
            <a:off x="439400" y="2150838"/>
            <a:ext cx="551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types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9886fd11c_0_23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Union types</a:t>
            </a:r>
            <a:endParaRPr/>
          </a:p>
        </p:txBody>
      </p:sp>
      <p:pic>
        <p:nvPicPr>
          <p:cNvPr id="232" name="Google Shape;232;ga9886fd11c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50" y="1306526"/>
            <a:ext cx="7995799" cy="291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a9886fd11c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a9886fd11c_0_23"/>
          <p:cNvSpPr txBox="1"/>
          <p:nvPr/>
        </p:nvSpPr>
        <p:spPr>
          <a:xfrm>
            <a:off x="1467750" y="825438"/>
            <a:ext cx="3389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https://wiki.php.net/rfc/union_types_v2</a:t>
            </a:r>
            <a:endParaRPr/>
          </a:p>
        </p:txBody>
      </p:sp>
      <p:sp>
        <p:nvSpPr>
          <p:cNvPr id="235" name="Google Shape;235;ga9886fd11c_0_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9886fd11c_0_36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Mixed </a:t>
            </a:r>
            <a:r>
              <a:rPr lang="en"/>
              <a:t>type</a:t>
            </a:r>
            <a:endParaRPr/>
          </a:p>
        </p:txBody>
      </p:sp>
      <p:pic>
        <p:nvPicPr>
          <p:cNvPr id="241" name="Google Shape;241;ga9886fd11c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a9886fd11c_0_36"/>
          <p:cNvSpPr txBox="1"/>
          <p:nvPr/>
        </p:nvSpPr>
        <p:spPr>
          <a:xfrm>
            <a:off x="1467750" y="825438"/>
            <a:ext cx="3389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https://wiki.php.net/rfc/mixed_type_v2</a:t>
            </a:r>
            <a:endParaRPr/>
          </a:p>
        </p:txBody>
      </p:sp>
      <p:sp>
        <p:nvSpPr>
          <p:cNvPr id="243" name="Google Shape;243;ga9886fd11c_0_36"/>
          <p:cNvSpPr txBox="1"/>
          <p:nvPr/>
        </p:nvSpPr>
        <p:spPr>
          <a:xfrm>
            <a:off x="1053450" y="1318900"/>
            <a:ext cx="17787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200"/>
              <a:buFont typeface="Montserrat"/>
              <a:buChar char="➔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array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200"/>
              <a:buFont typeface="Montserrat"/>
              <a:buChar char="➔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bool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200"/>
              <a:buFont typeface="Montserrat"/>
              <a:buChar char="➔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callable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200"/>
              <a:buFont typeface="Montserrat"/>
              <a:buChar char="➔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int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200"/>
              <a:buFont typeface="Montserrat"/>
              <a:buChar char="➔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float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200"/>
              <a:buFont typeface="Montserrat"/>
              <a:buChar char="➔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null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200"/>
              <a:buFont typeface="Montserrat"/>
              <a:buChar char="➔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object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200"/>
              <a:buFont typeface="Montserrat"/>
              <a:buChar char="➔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resource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200"/>
              <a:buFont typeface="Montserrat"/>
              <a:buChar char="➔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string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9886fd11c_0_36"/>
          <p:cNvSpPr txBox="1"/>
          <p:nvPr/>
        </p:nvSpPr>
        <p:spPr>
          <a:xfrm>
            <a:off x="3700025" y="1318900"/>
            <a:ext cx="47724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">
                <a:solidFill>
                  <a:srgbClr val="EA3617"/>
                </a:solidFill>
                <a:latin typeface="Open Sans"/>
                <a:ea typeface="Open Sans"/>
                <a:cs typeface="Open Sans"/>
                <a:sym typeface="Open Sans"/>
              </a:rPr>
              <a:t>mixed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type can also be used as a parameter or property type, not just as a return type.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ga9886fd11c_0_36"/>
          <p:cNvSpPr txBox="1"/>
          <p:nvPr/>
        </p:nvSpPr>
        <p:spPr>
          <a:xfrm>
            <a:off x="3700025" y="2064650"/>
            <a:ext cx="47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Since </a:t>
            </a:r>
            <a:r>
              <a:rPr lang="en">
                <a:solidFill>
                  <a:srgbClr val="EA3617"/>
                </a:solidFill>
                <a:latin typeface="Open Sans"/>
                <a:ea typeface="Open Sans"/>
                <a:cs typeface="Open Sans"/>
                <a:sym typeface="Open Sans"/>
              </a:rPr>
              <a:t>mixed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already includes </a:t>
            </a:r>
            <a:r>
              <a:rPr lang="en">
                <a:solidFill>
                  <a:srgbClr val="EA3617"/>
                </a:solidFill>
                <a:latin typeface="Open Sans"/>
                <a:ea typeface="Open Sans"/>
                <a:cs typeface="Open Sans"/>
                <a:sym typeface="Open Sans"/>
              </a:rPr>
              <a:t>null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it's not allowed to make it nullable. The following will trigger an error: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6" name="Google Shape;246;ga9886fd11c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4350" y="2637350"/>
            <a:ext cx="3124498" cy="17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a9886fd11c_0_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9886fd11c_0_53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Static</a:t>
            </a:r>
            <a:r>
              <a:rPr lang="en"/>
              <a:t> return type</a:t>
            </a:r>
            <a:endParaRPr/>
          </a:p>
        </p:txBody>
      </p:sp>
      <p:pic>
        <p:nvPicPr>
          <p:cNvPr id="253" name="Google Shape;253;ga9886fd11c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a9886fd11c_0_53"/>
          <p:cNvSpPr txBox="1"/>
          <p:nvPr/>
        </p:nvSpPr>
        <p:spPr>
          <a:xfrm>
            <a:off x="1467750" y="825438"/>
            <a:ext cx="3389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https://wiki.php.net/rfc/static_return_type</a:t>
            </a:r>
            <a:endParaRPr/>
          </a:p>
        </p:txBody>
      </p:sp>
      <p:pic>
        <p:nvPicPr>
          <p:cNvPr id="255" name="Google Shape;255;ga9886fd11c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1075" y="1200150"/>
            <a:ext cx="4276876" cy="31576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a9886fd11c_0_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0d766410_0_35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Stringable</a:t>
            </a:r>
            <a:r>
              <a:rPr lang="en"/>
              <a:t> interface</a:t>
            </a:r>
            <a:endParaRPr/>
          </a:p>
        </p:txBody>
      </p:sp>
      <p:pic>
        <p:nvPicPr>
          <p:cNvPr id="262" name="Google Shape;262;g540d766410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540d766410_0_35"/>
          <p:cNvSpPr txBox="1"/>
          <p:nvPr/>
        </p:nvSpPr>
        <p:spPr>
          <a:xfrm>
            <a:off x="1467750" y="825450"/>
            <a:ext cx="4906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https://wiki.php.net/rfc/stringable</a:t>
            </a:r>
            <a:endParaRPr/>
          </a:p>
        </p:txBody>
      </p:sp>
      <p:pic>
        <p:nvPicPr>
          <p:cNvPr id="264" name="Google Shape;264;g540d766410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48" y="1200150"/>
            <a:ext cx="5362078" cy="30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540d766410_0_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40d766410_0_0"/>
          <p:cNvSpPr txBox="1"/>
          <p:nvPr>
            <p:ph type="title"/>
          </p:nvPr>
        </p:nvSpPr>
        <p:spPr>
          <a:xfrm>
            <a:off x="447425" y="1907550"/>
            <a:ext cx="5518200" cy="13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new in OOP?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40d766410_0_4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 property promotion</a:t>
            </a:r>
            <a:endParaRPr/>
          </a:p>
        </p:txBody>
      </p:sp>
      <p:pic>
        <p:nvPicPr>
          <p:cNvPr id="276" name="Google Shape;276;g540d766410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540d766410_0_4"/>
          <p:cNvSpPr txBox="1"/>
          <p:nvPr/>
        </p:nvSpPr>
        <p:spPr>
          <a:xfrm>
            <a:off x="1467750" y="825450"/>
            <a:ext cx="4906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https://wiki.php.net/rfc/constructor_promotion</a:t>
            </a:r>
            <a:endParaRPr/>
          </a:p>
        </p:txBody>
      </p:sp>
      <p:pic>
        <p:nvPicPr>
          <p:cNvPr id="278" name="Google Shape;278;g540d766410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48" y="1200150"/>
            <a:ext cx="4212676" cy="31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540d766410_0_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40d766410_0_14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 with private methods</a:t>
            </a:r>
            <a:endParaRPr/>
          </a:p>
        </p:txBody>
      </p:sp>
      <p:pic>
        <p:nvPicPr>
          <p:cNvPr id="285" name="Google Shape;285;g540d766410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540d766410_0_14"/>
          <p:cNvSpPr txBox="1"/>
          <p:nvPr/>
        </p:nvSpPr>
        <p:spPr>
          <a:xfrm>
            <a:off x="1467750" y="825450"/>
            <a:ext cx="4906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https://wiki.php.net/rfc/inheritance_private_methods</a:t>
            </a:r>
            <a:endParaRPr/>
          </a:p>
        </p:txBody>
      </p:sp>
      <p:pic>
        <p:nvPicPr>
          <p:cNvPr id="287" name="Google Shape;287;g540d766410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48" y="1200150"/>
            <a:ext cx="3428450" cy="30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540d766410_0_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9886fd11c_0_17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PHP 8</a:t>
            </a:r>
            <a:endParaRPr/>
          </a:p>
        </p:txBody>
      </p:sp>
      <p:sp>
        <p:nvSpPr>
          <p:cNvPr id="72" name="Google Shape;72;ga9886fd11c_0_17"/>
          <p:cNvSpPr txBox="1"/>
          <p:nvPr/>
        </p:nvSpPr>
        <p:spPr>
          <a:xfrm>
            <a:off x="1053450" y="1405500"/>
            <a:ext cx="51447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4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General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4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About types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4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What’s new in OOP?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8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New built-in functions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8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Breaking changes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ga9886fd11c_0_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40d766410_0_24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Allowing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::class</a:t>
            </a:r>
            <a:r>
              <a:rPr lang="en"/>
              <a:t> on objects</a:t>
            </a:r>
            <a:endParaRPr/>
          </a:p>
        </p:txBody>
      </p:sp>
      <p:pic>
        <p:nvPicPr>
          <p:cNvPr id="294" name="Google Shape;294;g540d766410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540d766410_0_24"/>
          <p:cNvSpPr txBox="1"/>
          <p:nvPr/>
        </p:nvSpPr>
        <p:spPr>
          <a:xfrm>
            <a:off x="1467750" y="825450"/>
            <a:ext cx="4906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https://wiki.php.net/rfc/class_name_literal_on_object</a:t>
            </a:r>
            <a:endParaRPr/>
          </a:p>
        </p:txBody>
      </p:sp>
      <p:pic>
        <p:nvPicPr>
          <p:cNvPr id="296" name="Google Shape;296;g540d766410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50" y="1200150"/>
            <a:ext cx="3505349" cy="31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540d766410_0_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0d766410_0_66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Abstract trait method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g540d766410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540d766410_0_66"/>
          <p:cNvSpPr txBox="1"/>
          <p:nvPr/>
        </p:nvSpPr>
        <p:spPr>
          <a:xfrm>
            <a:off x="1467750" y="825450"/>
            <a:ext cx="4906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https://wiki.php.net/rfc/abstract_trait_method_validation</a:t>
            </a:r>
            <a:endParaRPr/>
          </a:p>
        </p:txBody>
      </p:sp>
      <p:pic>
        <p:nvPicPr>
          <p:cNvPr id="305" name="Google Shape;305;g540d766410_0_66"/>
          <p:cNvPicPr preferRelativeResize="0"/>
          <p:nvPr/>
        </p:nvPicPr>
        <p:blipFill rotWithShape="1">
          <a:blip r:embed="rId5">
            <a:alphaModFix/>
          </a:blip>
          <a:srcRect b="15921" l="11616" r="11754" t="15832"/>
          <a:stretch/>
        </p:blipFill>
        <p:spPr>
          <a:xfrm>
            <a:off x="1205850" y="2898725"/>
            <a:ext cx="2229152" cy="148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540d766410_0_66"/>
          <p:cNvPicPr preferRelativeResize="0"/>
          <p:nvPr/>
        </p:nvPicPr>
        <p:blipFill rotWithShape="1">
          <a:blip r:embed="rId6">
            <a:alphaModFix/>
          </a:blip>
          <a:srcRect b="15820" l="11815" r="11508" t="15332"/>
          <a:stretch/>
        </p:blipFill>
        <p:spPr>
          <a:xfrm>
            <a:off x="3520700" y="2898063"/>
            <a:ext cx="2231135" cy="1490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540d766410_0_66"/>
          <p:cNvPicPr preferRelativeResize="0"/>
          <p:nvPr/>
        </p:nvPicPr>
        <p:blipFill rotWithShape="1">
          <a:blip r:embed="rId7">
            <a:alphaModFix/>
          </a:blip>
          <a:srcRect b="22941" l="10189" r="10021" t="22849"/>
          <a:stretch/>
        </p:blipFill>
        <p:spPr>
          <a:xfrm>
            <a:off x="1205850" y="1352550"/>
            <a:ext cx="4545977" cy="13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540d766410_0_66"/>
          <p:cNvSpPr/>
          <p:nvPr/>
        </p:nvSpPr>
        <p:spPr>
          <a:xfrm>
            <a:off x="1203875" y="2898200"/>
            <a:ext cx="2229000" cy="1490400"/>
          </a:xfrm>
          <a:prstGeom prst="mathMultiply">
            <a:avLst>
              <a:gd fmla="val 23520" name="adj1"/>
            </a:avLst>
          </a:prstGeom>
          <a:noFill/>
          <a:ln cap="flat" cmpd="sng" w="76200">
            <a:solidFill>
              <a:srgbClr val="EA36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540d766410_0_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40d766410_0_165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 maps</a:t>
            </a:r>
            <a:endParaRPr/>
          </a:p>
        </p:txBody>
      </p:sp>
      <p:pic>
        <p:nvPicPr>
          <p:cNvPr id="315" name="Google Shape;315;g540d766410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540d766410_0_165"/>
          <p:cNvSpPr txBox="1"/>
          <p:nvPr/>
        </p:nvSpPr>
        <p:spPr>
          <a:xfrm>
            <a:off x="1467750" y="825450"/>
            <a:ext cx="4906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https://wiki.php.net/rfc/weak_maps</a:t>
            </a:r>
            <a:endParaRPr/>
          </a:p>
        </p:txBody>
      </p:sp>
      <p:pic>
        <p:nvPicPr>
          <p:cNvPr id="317" name="Google Shape;317;g540d766410_0_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50" y="1339552"/>
            <a:ext cx="6129248" cy="2995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540d766410_0_1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0d766410_0_81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 as object</a:t>
            </a:r>
            <a:endParaRPr/>
          </a:p>
        </p:txBody>
      </p:sp>
      <p:pic>
        <p:nvPicPr>
          <p:cNvPr id="324" name="Google Shape;324;g540d766410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540d766410_0_81"/>
          <p:cNvSpPr txBox="1"/>
          <p:nvPr/>
        </p:nvSpPr>
        <p:spPr>
          <a:xfrm>
            <a:off x="1467750" y="825450"/>
            <a:ext cx="4906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https://wiki.php.net/rfc/token_as_object</a:t>
            </a:r>
            <a:endParaRPr/>
          </a:p>
        </p:txBody>
      </p:sp>
      <p:pic>
        <p:nvPicPr>
          <p:cNvPr id="326" name="Google Shape;326;g540d766410_0_81"/>
          <p:cNvPicPr preferRelativeResize="0"/>
          <p:nvPr/>
        </p:nvPicPr>
        <p:blipFill rotWithShape="1">
          <a:blip r:embed="rId5">
            <a:alphaModFix/>
          </a:blip>
          <a:srcRect b="1914" l="0" r="0" t="1904"/>
          <a:stretch/>
        </p:blipFill>
        <p:spPr>
          <a:xfrm>
            <a:off x="1053449" y="1246600"/>
            <a:ext cx="5304350" cy="31353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540d766410_0_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b5992866d_0_106"/>
          <p:cNvSpPr txBox="1"/>
          <p:nvPr>
            <p:ph type="title"/>
          </p:nvPr>
        </p:nvSpPr>
        <p:spPr>
          <a:xfrm>
            <a:off x="463425" y="1542897"/>
            <a:ext cx="5518200" cy="20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internal (built-in) functions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40d766410_0_98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str_contains()</a:t>
            </a:r>
            <a:endParaRPr/>
          </a:p>
        </p:txBody>
      </p:sp>
      <p:pic>
        <p:nvPicPr>
          <p:cNvPr id="338" name="Google Shape;338;g540d766410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540d766410_0_98"/>
          <p:cNvSpPr txBox="1"/>
          <p:nvPr/>
        </p:nvSpPr>
        <p:spPr>
          <a:xfrm>
            <a:off x="1467750" y="825450"/>
            <a:ext cx="4906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https://wiki.php.net/rfc/str_contains</a:t>
            </a:r>
            <a:endParaRPr/>
          </a:p>
        </p:txBody>
      </p:sp>
      <p:pic>
        <p:nvPicPr>
          <p:cNvPr id="340" name="Google Shape;340;g540d766410_0_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53" y="1581149"/>
            <a:ext cx="5903272" cy="24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540d766410_0_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0d766410_0_109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str_starts_with</a:t>
            </a:r>
            <a:r>
              <a:rPr lang="en"/>
              <a:t>() &amp; str_ends_with()</a:t>
            </a:r>
            <a:endParaRPr/>
          </a:p>
        </p:txBody>
      </p:sp>
      <p:pic>
        <p:nvPicPr>
          <p:cNvPr id="347" name="Google Shape;347;g540d766410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540d766410_0_109"/>
          <p:cNvSpPr txBox="1"/>
          <p:nvPr/>
        </p:nvSpPr>
        <p:spPr>
          <a:xfrm>
            <a:off x="1467750" y="825450"/>
            <a:ext cx="6291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https://wiki.php.net/rfc/add_str_starts_with_and_ends_with_functions</a:t>
            </a:r>
            <a:endParaRPr/>
          </a:p>
        </p:txBody>
      </p:sp>
      <p:pic>
        <p:nvPicPr>
          <p:cNvPr id="349" name="Google Shape;349;g540d766410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50" y="1265200"/>
            <a:ext cx="6213427" cy="322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540d766410_0_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40d766410_0_121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fdiv</a:t>
            </a:r>
            <a:r>
              <a:rPr lang="en"/>
              <a:t>()</a:t>
            </a:r>
            <a:endParaRPr/>
          </a:p>
        </p:txBody>
      </p:sp>
      <p:pic>
        <p:nvPicPr>
          <p:cNvPr id="356" name="Google Shape;356;g540d766410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625" y="1045000"/>
            <a:ext cx="6105272" cy="232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540d766410_0_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40d766410_0_131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get_debug_type()</a:t>
            </a:r>
            <a:endParaRPr/>
          </a:p>
        </p:txBody>
      </p:sp>
      <p:pic>
        <p:nvPicPr>
          <p:cNvPr id="363" name="Google Shape;363;g540d766410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540d766410_0_131"/>
          <p:cNvSpPr txBox="1"/>
          <p:nvPr/>
        </p:nvSpPr>
        <p:spPr>
          <a:xfrm>
            <a:off x="1467750" y="825450"/>
            <a:ext cx="38478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https://wiki.php.net/rfc/get_debug_type</a:t>
            </a:r>
            <a:endParaRPr/>
          </a:p>
        </p:txBody>
      </p:sp>
      <p:pic>
        <p:nvPicPr>
          <p:cNvPr id="365" name="Google Shape;365;g540d766410_0_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1075" y="1433650"/>
            <a:ext cx="5425327" cy="28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540d766410_0_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40d766410_0_156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get_resource_id</a:t>
            </a:r>
            <a:r>
              <a:rPr lang="en"/>
              <a:t>()</a:t>
            </a:r>
            <a:endParaRPr/>
          </a:p>
        </p:txBody>
      </p:sp>
      <p:pic>
        <p:nvPicPr>
          <p:cNvPr id="372" name="Google Shape;372;g540d766410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450" y="1017550"/>
            <a:ext cx="5701998" cy="295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540d766410_0_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40d766410_0_50"/>
          <p:cNvSpPr txBox="1"/>
          <p:nvPr>
            <p:ph type="title"/>
          </p:nvPr>
        </p:nvSpPr>
        <p:spPr>
          <a:xfrm>
            <a:off x="455425" y="2150838"/>
            <a:ext cx="551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9e2592d0a_0_12"/>
          <p:cNvSpPr txBox="1"/>
          <p:nvPr>
            <p:ph type="title"/>
          </p:nvPr>
        </p:nvSpPr>
        <p:spPr>
          <a:xfrm>
            <a:off x="455425" y="1879350"/>
            <a:ext cx="5518200" cy="13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changes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9e2592d0a_0_41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changes</a:t>
            </a:r>
            <a:endParaRPr/>
          </a:p>
        </p:txBody>
      </p:sp>
      <p:sp>
        <p:nvSpPr>
          <p:cNvPr id="384" name="Google Shape;384;ga9e2592d0a_0_41"/>
          <p:cNvSpPr txBox="1"/>
          <p:nvPr>
            <p:ph idx="1" type="body"/>
          </p:nvPr>
        </p:nvSpPr>
        <p:spPr>
          <a:xfrm>
            <a:off x="1053450" y="1291651"/>
            <a:ext cx="7179900" cy="25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Methods with the same name as the class are no longer interpreted as constructors.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Removed ability to call non-static methods statically.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Removed </a:t>
            </a:r>
            <a:r>
              <a:rPr lang="en" sz="14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each()</a:t>
            </a: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 sz="14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foreach</a:t>
            </a: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lang="en" sz="14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ArrayIterator</a:t>
            </a: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should be used instead.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Removed ability to use </a:t>
            </a:r>
            <a:r>
              <a:rPr lang="en" sz="14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array_key_exists()</a:t>
            </a: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with objects. Use one of </a:t>
            </a:r>
            <a:r>
              <a:rPr lang="en" sz="14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isset()</a:t>
            </a: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lang="en" sz="14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property_exists()</a:t>
            </a: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instead.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85" name="Google Shape;385;ga9e2592d0a_0_41"/>
          <p:cNvSpPr txBox="1"/>
          <p:nvPr/>
        </p:nvSpPr>
        <p:spPr>
          <a:xfrm>
            <a:off x="1053450" y="4004250"/>
            <a:ext cx="60774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https://github.com/php/php-src/blob/PHP-8.0/UPGRADING#L20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ga9e2592d0a_0_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9e2592d0a_1_0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Reclassified engine warnings</a:t>
            </a:r>
            <a:endParaRPr/>
          </a:p>
        </p:txBody>
      </p:sp>
      <p:pic>
        <p:nvPicPr>
          <p:cNvPr id="392" name="Google Shape;392;ga9e2592d0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a9e2592d0a_1_0"/>
          <p:cNvSpPr txBox="1"/>
          <p:nvPr/>
        </p:nvSpPr>
        <p:spPr>
          <a:xfrm>
            <a:off x="1467750" y="825450"/>
            <a:ext cx="38478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https://wiki.php.net/rfc/engine_warnings</a:t>
            </a:r>
            <a:endParaRPr/>
          </a:p>
        </p:txBody>
      </p:sp>
      <p:sp>
        <p:nvSpPr>
          <p:cNvPr id="394" name="Google Shape;394;ga9e2592d0a_1_0"/>
          <p:cNvSpPr txBox="1"/>
          <p:nvPr>
            <p:ph idx="1" type="body"/>
          </p:nvPr>
        </p:nvSpPr>
        <p:spPr>
          <a:xfrm>
            <a:off x="1053450" y="1480950"/>
            <a:ext cx="7179900" cy="21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Undefined variable: </a:t>
            </a:r>
            <a:r>
              <a:rPr lang="en" sz="14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Error</a:t>
            </a: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exception instead of notice;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Undefined array index: warning instead of notice;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Division by zero: </a:t>
            </a:r>
            <a:r>
              <a:rPr lang="en" sz="14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DivisionByZeroError</a:t>
            </a: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exception instead of warning;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Undefined property: </a:t>
            </a:r>
            <a:r>
              <a:rPr lang="en" sz="14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%s::$%s: </a:t>
            </a: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warning instead of notice;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Array to string conversion: warning instead of notice;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95" name="Google Shape;395;ga9e2592d0a_1_0"/>
          <p:cNvSpPr txBox="1"/>
          <p:nvPr/>
        </p:nvSpPr>
        <p:spPr>
          <a:xfrm>
            <a:off x="1191075" y="3770025"/>
            <a:ext cx="7179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default error reporting level is now </a:t>
            </a:r>
            <a:r>
              <a:rPr lang="en">
                <a:solidFill>
                  <a:srgbClr val="EA3617"/>
                </a:solidFill>
                <a:latin typeface="Open Sans"/>
                <a:ea typeface="Open Sans"/>
                <a:cs typeface="Open Sans"/>
                <a:sym typeface="Open Sans"/>
              </a:rPr>
              <a:t>E_ALL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This means that many errors might pop up which were previously silently ignored.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ga9e2592d0a_1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9e2592d0a_1_75"/>
          <p:cNvSpPr txBox="1"/>
          <p:nvPr>
            <p:ph type="title"/>
          </p:nvPr>
        </p:nvSpPr>
        <p:spPr>
          <a:xfrm>
            <a:off x="455425" y="1675863"/>
            <a:ext cx="551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?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ga9e2592d0a_1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725" y="322875"/>
            <a:ext cx="3676700" cy="372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9886fd11c_0_87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JIT</a:t>
            </a:r>
            <a:endParaRPr/>
          </a:p>
        </p:txBody>
      </p:sp>
      <p:pic>
        <p:nvPicPr>
          <p:cNvPr id="84" name="Google Shape;84;ga9886fd11c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a9886fd11c_0_87"/>
          <p:cNvSpPr txBox="1"/>
          <p:nvPr/>
        </p:nvSpPr>
        <p:spPr>
          <a:xfrm>
            <a:off x="1467750" y="825438"/>
            <a:ext cx="3389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https://wiki.php.net/rfc/jit</a:t>
            </a:r>
            <a:endParaRPr/>
          </a:p>
        </p:txBody>
      </p:sp>
      <p:sp>
        <p:nvSpPr>
          <p:cNvPr id="86" name="Google Shape;86;ga9886fd11c_0_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ga9886fd11c_0_87"/>
          <p:cNvSpPr txBox="1"/>
          <p:nvPr/>
        </p:nvSpPr>
        <p:spPr>
          <a:xfrm>
            <a:off x="1053450" y="1757425"/>
            <a:ext cx="71781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EA3617"/>
                </a:solidFill>
                <a:latin typeface="Open Sans"/>
                <a:ea typeface="Open Sans"/>
                <a:cs typeface="Open Sans"/>
                <a:sym typeface="Open Sans"/>
              </a:rPr>
              <a:t>JIT - just in time - Compiler</a:t>
            </a:r>
            <a:endParaRPr sz="3200">
              <a:solidFill>
                <a:srgbClr val="EA361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ga9886fd11c_0_87"/>
          <p:cNvSpPr txBox="1"/>
          <p:nvPr/>
        </p:nvSpPr>
        <p:spPr>
          <a:xfrm>
            <a:off x="1053450" y="2716525"/>
            <a:ext cx="6988800" cy="1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“PHP JIT is implemented as an almost independent part of OPcache. It may be enabled/disabled at PHP compile time and at run-time. When enabled, native code of PHP files is stored in an additional region of the OPcache shared memory and op_array→opcodes[].handler(s) keep pointers to the entry points of JIT-ed code.”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b119590e2_0_2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PHP works</a:t>
            </a:r>
            <a:endParaRPr/>
          </a:p>
        </p:txBody>
      </p:sp>
      <p:sp>
        <p:nvSpPr>
          <p:cNvPr id="94" name="Google Shape;94;gab119590e2_0_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gab119590e2_0_2"/>
          <p:cNvSpPr txBox="1"/>
          <p:nvPr/>
        </p:nvSpPr>
        <p:spPr>
          <a:xfrm>
            <a:off x="1053450" y="1086450"/>
            <a:ext cx="71598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300"/>
              <a:buFont typeface="Montserrat"/>
              <a:buChar char="➔"/>
            </a:pPr>
            <a:r>
              <a:rPr b="1" lang="en" sz="13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Tokenizing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: First, the interpreter reads the PHP code and builds a set of tokens.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300"/>
              <a:buFont typeface="Montserrat"/>
              <a:buChar char="➔"/>
            </a:pPr>
            <a:r>
              <a:rPr b="1" lang="en" sz="13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Parsing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: The interpreter checks if the script matches the syntax rules and uses tokens to build an AST.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300"/>
              <a:buFont typeface="Montserrat"/>
              <a:buChar char="➔"/>
            </a:pPr>
            <a:r>
              <a:rPr b="1" lang="en" sz="13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Compilation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: The interpreter traverses the tree and translates AST nodes into low-level Zend opcodes.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700"/>
              <a:buFont typeface="Montserrat"/>
              <a:buChar char="➔"/>
            </a:pPr>
            <a:r>
              <a:rPr b="1" lang="en" sz="13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Interpretation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: Opcodes are interpreted and run on the Zend VM.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b119590e2_0_16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PHP works</a:t>
            </a:r>
            <a:endParaRPr/>
          </a:p>
        </p:txBody>
      </p:sp>
      <p:sp>
        <p:nvSpPr>
          <p:cNvPr id="101" name="Google Shape;101;gab119590e2_0_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gab119590e2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200" y="589625"/>
            <a:ext cx="1950875" cy="38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b119590e2_0_23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OPcache</a:t>
            </a:r>
            <a:endParaRPr/>
          </a:p>
        </p:txBody>
      </p:sp>
      <p:sp>
        <p:nvSpPr>
          <p:cNvPr id="108" name="Google Shape;108;gab119590e2_0_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gab119590e2_0_23"/>
          <p:cNvSpPr txBox="1"/>
          <p:nvPr/>
        </p:nvSpPr>
        <p:spPr>
          <a:xfrm>
            <a:off x="1053450" y="1953750"/>
            <a:ext cx="71520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“OPcache improves PHP performance by storing precompiled script bytecode in shared memory, thereby removing the need for PHP to load and parse scripts on each request.”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b5992866d_0_3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OPcache</a:t>
            </a:r>
            <a:endParaRPr/>
          </a:p>
        </p:txBody>
      </p:sp>
      <p:sp>
        <p:nvSpPr>
          <p:cNvPr id="115" name="Google Shape;115;gab5992866d_0_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gab5992866d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875" y="589625"/>
            <a:ext cx="2075025" cy="387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media">
  <a:themeElements>
    <a:clrScheme name="Simple Light">
      <a:dk1>
        <a:srgbClr val="000000"/>
      </a:dk1>
      <a:lt1>
        <a:srgbClr val="FFFFFF"/>
      </a:lt1>
      <a:dk2>
        <a:srgbClr val="7A7F87"/>
      </a:dk2>
      <a:lt2>
        <a:srgbClr val="EEEEEE"/>
      </a:lt2>
      <a:accent1>
        <a:srgbClr val="F5322D"/>
      </a:accent1>
      <a:accent2>
        <a:srgbClr val="FC8770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52676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